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/>
              <a:t>Formatvorlage des Untertitelmasters durch Klicken bearbeiten</a:t>
            </a:r>
            <a:endParaRPr kumimoji="0" lang="en-US"/>
          </a:p>
        </p:txBody>
      </p:sp>
      <p:sp>
        <p:nvSpPr>
          <p:cNvPr id="28" name="Datumsplatzhalt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7308CAB-8542-4963-8B9F-B617954D4070}" type="datetimeFigureOut">
              <a:rPr lang="de-DE" smtClean="0"/>
              <a:t>09.02.2022</a:t>
            </a:fld>
            <a:endParaRPr lang="de-DE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de-DE"/>
          </a:p>
        </p:txBody>
      </p:sp>
      <p:sp>
        <p:nvSpPr>
          <p:cNvPr id="10" name="Rechtec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htec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htec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htec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Gerade Verbindung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Gerade Verbindung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Gerade Verbindung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Gerade Verbindung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Gerade Verbindung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Gerade Verbindung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htec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lips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lips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lips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Foliennummernplatzhalt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517FC54B-0678-4EF1-A136-CB3610E3C3B5}" type="slidenum">
              <a:rPr lang="de-DE" smtClean="0"/>
              <a:t>‹Nr.›</a:t>
            </a:fld>
            <a:endParaRPr 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08CAB-8542-4963-8B9F-B617954D4070}" type="datetimeFigureOut">
              <a:rPr lang="de-DE" smtClean="0"/>
              <a:t>09.02.2022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FC54B-0678-4EF1-A136-CB3610E3C3B5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1676400" cy="5851525"/>
          </a:xfrm>
        </p:spPr>
        <p:txBody>
          <a:bodyPr vert="eaVert"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08CAB-8542-4963-8B9F-B617954D4070}" type="datetimeFigureOut">
              <a:rPr lang="de-DE" smtClean="0"/>
              <a:t>09.02.2022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FC54B-0678-4EF1-A136-CB3610E3C3B5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8" name="Inhaltsplatzhalt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7308CAB-8542-4963-8B9F-B617954D4070}" type="datetimeFigureOut">
              <a:rPr lang="de-DE" smtClean="0"/>
              <a:t>09.02.2022</a:t>
            </a:fld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17FC54B-0678-4EF1-A136-CB3610E3C3B5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7308CAB-8542-4963-8B9F-B617954D4070}" type="datetimeFigureOut">
              <a:rPr lang="de-DE" smtClean="0"/>
              <a:t>09.02.2022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de-DE"/>
          </a:p>
        </p:txBody>
      </p:sp>
      <p:sp>
        <p:nvSpPr>
          <p:cNvPr id="9" name="Rechtec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htec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htec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htec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Gerade Verbindung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Gerade Verbindung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Gerade Verbindung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Gerade Verbindung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Gerade Verbindung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htec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lips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lips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lips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Gerade Verbindung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517FC54B-0678-4EF1-A136-CB3610E3C3B5}" type="slidenum">
              <a:rPr lang="de-DE" smtClean="0"/>
              <a:t>‹Nr.›</a:t>
            </a:fld>
            <a:endParaRPr lang="de-D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08CAB-8542-4963-8B9F-B617954D4070}" type="datetimeFigureOut">
              <a:rPr lang="de-DE" smtClean="0"/>
              <a:t>09.02.2022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FC54B-0678-4EF1-A136-CB3610E3C3B5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Inhaltsplatzhalt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08CAB-8542-4963-8B9F-B617954D4070}" type="datetimeFigureOut">
              <a:rPr lang="de-DE" smtClean="0"/>
              <a:t>09.02.2022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FC54B-0678-4EF1-A136-CB3610E3C3B5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13" name="Inhaltsplatzhalt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7308CAB-8542-4963-8B9F-B617954D4070}" type="datetimeFigureOut">
              <a:rPr lang="de-DE" smtClean="0"/>
              <a:t>09.02.2022</a:t>
            </a:fld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17FC54B-0678-4EF1-A136-CB3610E3C3B5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08CAB-8542-4963-8B9F-B617954D4070}" type="datetimeFigureOut">
              <a:rPr lang="de-DE" smtClean="0"/>
              <a:t>09.02.2022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FC54B-0678-4EF1-A136-CB3610E3C3B5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erade Verbindung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 rot="5400000">
            <a:off x="3371851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  <p:sp>
        <p:nvSpPr>
          <p:cNvPr id="8" name="Gerade Verbindung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Gerade Verbindung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Gerade Verbindung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htec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Gerade Verbindung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Inhaltsplatzhalt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21" name="Datumsplatzhalt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7308CAB-8542-4963-8B9F-B617954D4070}" type="datetimeFigureOut">
              <a:rPr lang="de-DE" smtClean="0"/>
              <a:t>09.02.2022</a:t>
            </a:fld>
            <a:endParaRPr lang="de-DE"/>
          </a:p>
        </p:txBody>
      </p:sp>
      <p:sp>
        <p:nvSpPr>
          <p:cNvPr id="22" name="Foliennummernplatzhalt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17FC54B-0678-4EF1-A136-CB3610E3C3B5}" type="slidenum">
              <a:rPr lang="de-DE" smtClean="0"/>
              <a:t>‹Nr.›</a:t>
            </a:fld>
            <a:endParaRPr lang="de-DE"/>
          </a:p>
        </p:txBody>
      </p:sp>
      <p:sp>
        <p:nvSpPr>
          <p:cNvPr id="23" name="Fußzeilenplatzhalt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erade Verbindung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lips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de-DE"/>
              <a:t>Bild durch Klicken auf Symbol hinzufügen</a:t>
            </a:r>
            <a:endParaRPr kumimoji="0"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765799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  <p:sp>
        <p:nvSpPr>
          <p:cNvPr id="10" name="Gerade Verbindung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htec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Gerade Verbindung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Gerade Verbindung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Gerade Verbindung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umsplatzhalt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7308CAB-8542-4963-8B9F-B617954D4070}" type="datetimeFigureOut">
              <a:rPr lang="de-DE" smtClean="0"/>
              <a:t>09.02.2022</a:t>
            </a:fld>
            <a:endParaRPr lang="de-DE"/>
          </a:p>
        </p:txBody>
      </p:sp>
      <p:sp>
        <p:nvSpPr>
          <p:cNvPr id="18" name="Foliennummernplatzhalt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17FC54B-0678-4EF1-A136-CB3610E3C3B5}" type="slidenum">
              <a:rPr lang="de-DE" smtClean="0"/>
              <a:t>‹Nr.›</a:t>
            </a:fld>
            <a:endParaRPr lang="de-DE"/>
          </a:p>
        </p:txBody>
      </p:sp>
      <p:sp>
        <p:nvSpPr>
          <p:cNvPr id="21" name="Fußzeilenplatzhalt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erade Verbindung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elplatzhalt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13" name="Textplatzhalt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/>
              <a:t>Textmasterformat bearbeiten</a:t>
            </a:r>
          </a:p>
          <a:p>
            <a:pPr lvl="1" eaLnBrk="1" latinLnBrk="0" hangingPunct="1"/>
            <a:r>
              <a:rPr kumimoji="0" lang="de-DE"/>
              <a:t>Zweite Ebene</a:t>
            </a:r>
          </a:p>
          <a:p>
            <a:pPr lvl="2" eaLnBrk="1" latinLnBrk="0" hangingPunct="1"/>
            <a:r>
              <a:rPr kumimoji="0" lang="de-DE"/>
              <a:t>Dritte Ebene</a:t>
            </a:r>
          </a:p>
          <a:p>
            <a:pPr lvl="3" eaLnBrk="1" latinLnBrk="0" hangingPunct="1"/>
            <a:r>
              <a:rPr kumimoji="0" lang="de-DE"/>
              <a:t>Vierte Ebene</a:t>
            </a:r>
          </a:p>
          <a:p>
            <a:pPr lvl="4" eaLnBrk="1" latinLnBrk="0" hangingPunct="1"/>
            <a:r>
              <a:rPr kumimoji="0" lang="de-DE"/>
              <a:t>Fünfte Ebene</a:t>
            </a:r>
            <a:endParaRPr kumimoji="0" lang="en-US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7308CAB-8542-4963-8B9F-B617954D4070}" type="datetimeFigureOut">
              <a:rPr lang="de-DE" smtClean="0"/>
              <a:t>09.02.2022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 rot="5400000">
            <a:off x="6990187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de-DE"/>
          </a:p>
        </p:txBody>
      </p:sp>
      <p:sp>
        <p:nvSpPr>
          <p:cNvPr id="7" name="Gerade Verbindung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Gerade Verbindung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htec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Gerade Verbindung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lips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17FC54B-0678-4EF1-A136-CB3610E3C3B5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83000"/>
                <a:shade val="97000"/>
                <a:satMod val="230000"/>
              </a:schemeClr>
            </a:gs>
            <a:gs pos="100000">
              <a:schemeClr val="accent1">
                <a:lumMod val="75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763688" y="1593725"/>
            <a:ext cx="6400800" cy="5060450"/>
          </a:xfrm>
        </p:spPr>
        <p:txBody>
          <a:bodyPr>
            <a:norm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de-DE" sz="2000" u="sng" dirty="0">
                <a:latin typeface="Arial" panose="020B0604020202020204" pitchFamily="34" charset="0"/>
                <a:cs typeface="Arial" panose="020B0604020202020204" pitchFamily="34" charset="0"/>
              </a:rPr>
              <a:t>August-Heyn-Gartenarbeitsschule Neukölln</a:t>
            </a:r>
          </a:p>
          <a:p>
            <a:pPr algn="ctr"/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60000"/>
              </a:lnSpc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1. Ideal 1 x die Woche</a:t>
            </a:r>
          </a:p>
          <a:p>
            <a:pPr algn="ctr">
              <a:lnSpc>
                <a:spcPct val="160000"/>
              </a:lnSpc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2. Schüler tragen wetterfeste Kleidung, die schmutzig werden darf</a:t>
            </a:r>
          </a:p>
          <a:p>
            <a:pPr algn="ctr">
              <a:lnSpc>
                <a:spcPct val="160000"/>
              </a:lnSpc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3. Bitte Sonnenschutz (Mütze etc.) und Trinkflaschen mitbringen</a:t>
            </a:r>
          </a:p>
          <a:p>
            <a:pPr algn="ctr">
              <a:lnSpc>
                <a:spcPct val="160000"/>
              </a:lnSpc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4. Tetanusimpfung überprüfen</a:t>
            </a:r>
          </a:p>
          <a:p>
            <a:pPr algn="ctr">
              <a:lnSpc>
                <a:spcPct val="160000"/>
              </a:lnSpc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5. Nur </a:t>
            </a:r>
            <a:r>
              <a:rPr lang="de-DE" sz="2000" i="1" dirty="0">
                <a:latin typeface="Arial" panose="020B0604020202020204" pitchFamily="34" charset="0"/>
                <a:cs typeface="Arial" panose="020B0604020202020204" pitchFamily="34" charset="0"/>
              </a:rPr>
              <a:t>einjährige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Pflanzen verwenden  </a:t>
            </a:r>
          </a:p>
          <a:p>
            <a:pPr marL="285750" indent="-2857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1619672" y="472838"/>
            <a:ext cx="64811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3">
                  <a:lumMod val="60000"/>
                  <a:lumOff val="40000"/>
                </a:schemeClr>
              </a:contourClr>
            </a:sp3d>
          </a:bodyPr>
          <a:lstStyle/>
          <a:p>
            <a:pPr algn="ctr"/>
            <a:r>
              <a:rPr lang="de-DE" sz="5400" b="1" u="sng" cap="none" spc="0" dirty="0">
                <a:ln w="11430">
                  <a:solidFill>
                    <a:schemeClr val="accent3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 E </a:t>
            </a:r>
            <a:r>
              <a:rPr lang="de-DE" sz="5400" b="1" u="sng" cap="none" spc="0" dirty="0" err="1">
                <a:ln w="11430">
                  <a:solidFill>
                    <a:schemeClr val="accent3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de-DE" sz="5400" b="1" u="sng" cap="none" spc="0" dirty="0">
                <a:ln w="11430">
                  <a:solidFill>
                    <a:schemeClr val="accent3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 A R B E I T </a:t>
            </a:r>
          </a:p>
        </p:txBody>
      </p:sp>
      <p:pic>
        <p:nvPicPr>
          <p:cNvPr id="1026" name="Picture 2" descr="ahgasn Startse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80259">
            <a:off x="436385" y="3181816"/>
            <a:ext cx="161925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7262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0104 -0.02662 L 0.00104 -0.09884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438865" y="106173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u="sng" dirty="0">
                <a:latin typeface="Arial" panose="020B0604020202020204" pitchFamily="34" charset="0"/>
                <a:cs typeface="Arial" panose="020B0604020202020204" pitchFamily="34" charset="0"/>
              </a:rPr>
              <a:t>Ihre Ansprechpartner in der Gartenarbeitsschule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2465891" y="2700255"/>
            <a:ext cx="18722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Frau </a:t>
            </a:r>
            <a:r>
              <a:rPr lang="de-DE" sz="12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Mosler</a:t>
            </a:r>
            <a:r>
              <a:rPr lang="de-DE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- Kolbe 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Leiterin der AHGASN, Ansprechpartnerin in organisatorischen Dingen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6248296" y="2700255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Herr Hildebrandt 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Betreuer der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Beetarbeit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, Gärtner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3445894" y="5936983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Frau Schmidt 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Betreuerin der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Beetarbeit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1699867" y="5936983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Frau Ritter 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Anzucht der Pflanzen, Zierpflanzengärtnerin</a:t>
            </a:r>
            <a:endParaRPr lang="de-DE" sz="1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ahgasn Startse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71136">
            <a:off x="365479" y="3254925"/>
            <a:ext cx="161925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5493314" y="5940668"/>
            <a:ext cx="13322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Herr Ehlert </a:t>
            </a:r>
          </a:p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Betreuer der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Beetarbeit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521" y="752343"/>
            <a:ext cx="1780711" cy="18547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775" y="4064550"/>
            <a:ext cx="1762891" cy="18262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77022" y="918280"/>
            <a:ext cx="1854716" cy="151216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550" y="4071882"/>
            <a:ext cx="1555943" cy="18269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93314" y="4064550"/>
            <a:ext cx="1659458" cy="18269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7" name="Grafik 6">
            <a:extLst>
              <a:ext uri="{FF2B5EF4-FFF2-40B4-BE49-F238E27FC236}">
                <a16:creationId xmlns="" xmlns:a16="http://schemas.microsoft.com/office/drawing/2014/main" id="{49FF4DF5-F417-4B33-939E-F208490B543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4247" y="4064550"/>
            <a:ext cx="1369686" cy="18262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2" name="Textfeld 21">
            <a:extLst>
              <a:ext uri="{FF2B5EF4-FFF2-40B4-BE49-F238E27FC236}">
                <a16:creationId xmlns="" xmlns:a16="http://schemas.microsoft.com/office/drawing/2014/main" id="{230E16C7-E20D-47BC-82BE-C697B93FD278}"/>
              </a:ext>
            </a:extLst>
          </p:cNvPr>
          <p:cNvSpPr txBox="1"/>
          <p:nvPr/>
        </p:nvSpPr>
        <p:spPr>
          <a:xfrm>
            <a:off x="7432389" y="5936983"/>
            <a:ext cx="13322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Frau Weiß </a:t>
            </a:r>
          </a:p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Betreuerin der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Beetarbeit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61888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2" grpId="0"/>
      <p:bldP spid="3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555776" y="548680"/>
            <a:ext cx="475252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500" b="1" u="sng" dirty="0">
                <a:latin typeface="Arial" panose="020B0604020202020204" pitchFamily="34" charset="0"/>
                <a:cs typeface="Arial" panose="020B0604020202020204" pitchFamily="34" charset="0"/>
              </a:rPr>
              <a:t>Quellen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2339752" y="1556792"/>
            <a:ext cx="61206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b="1" u="sng" dirty="0">
                <a:latin typeface="Arial" panose="020B0604020202020204" pitchFamily="34" charset="0"/>
                <a:cs typeface="Arial" panose="020B0604020202020204" pitchFamily="34" charset="0"/>
              </a:rPr>
              <a:t>Google – Suchfunktion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Harke, Hacke, Spaten, Fächerbesen, Reihenzieher, Pflanzkelle, Gießkanne, Schubkarre, Pflanzschnur, Grubber, Eimer, Planumsharke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de-DE" b="1" u="sng" dirty="0">
                <a:latin typeface="Arial" panose="020B0604020202020204" pitchFamily="34" charset="0"/>
                <a:cs typeface="Arial" panose="020B0604020202020204" pitchFamily="34" charset="0"/>
              </a:rPr>
              <a:t>Google – Suchfunktion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Möhre, Radieschen, Steckzwiebeln, Petersilie, Kresse, Ringelblumen, Zucchini, Sonnenblumen, Mais, Bohnen, Tomaten </a:t>
            </a:r>
          </a:p>
        </p:txBody>
      </p:sp>
    </p:spTree>
    <p:extLst>
      <p:ext uri="{BB962C8B-B14F-4D97-AF65-F5344CB8AC3E}">
        <p14:creationId xmlns:p14="http://schemas.microsoft.com/office/powerpoint/2010/main" val="33084166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313711" y="764704"/>
            <a:ext cx="6120680" cy="170816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  <a:shade val="30000"/>
                  <a:satMod val="115000"/>
                </a:schemeClr>
              </a:gs>
              <a:gs pos="50000">
                <a:schemeClr val="bg2">
                  <a:lumMod val="75000"/>
                  <a:shade val="67500"/>
                  <a:satMod val="115000"/>
                </a:schemeClr>
              </a:gs>
              <a:gs pos="100000">
                <a:schemeClr val="bg2">
                  <a:lumMod val="7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 w="76200" cmpd="tri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3500" dirty="0">
                <a:latin typeface="Arial" panose="020B0604020202020204" pitchFamily="34" charset="0"/>
                <a:cs typeface="Arial" panose="020B0604020202020204" pitchFamily="34" charset="0"/>
              </a:rPr>
              <a:t>Vielen Dank für Ihre Aufmerksamkeit und viel Spaß bei der </a:t>
            </a:r>
            <a:r>
              <a:rPr lang="de-DE" sz="3500" dirty="0" err="1">
                <a:latin typeface="Arial" panose="020B0604020202020204" pitchFamily="34" charset="0"/>
                <a:cs typeface="Arial" panose="020B0604020202020204" pitchFamily="34" charset="0"/>
              </a:rPr>
              <a:t>Beetarbeit</a:t>
            </a:r>
            <a:r>
              <a:rPr lang="de-DE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2022 </a:t>
            </a:r>
            <a:endParaRPr lang="de-DE" sz="3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pc1a\Desktop\Frühblüher\20140218_1057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924944"/>
            <a:ext cx="2688299" cy="20162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c1a\Desktop\Frühblüher\20140218_1048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051" y="4365104"/>
            <a:ext cx="2688299" cy="20162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7092280" y="6525344"/>
            <a:ext cx="17902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u="sng" dirty="0">
                <a:latin typeface="Arial" panose="020B0604020202020204" pitchFamily="34" charset="0"/>
                <a:cs typeface="Arial" panose="020B0604020202020204" pitchFamily="34" charset="0"/>
              </a:rPr>
              <a:t>Präsentation: </a:t>
            </a:r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Hildebrandt und Igel</a:t>
            </a:r>
          </a:p>
        </p:txBody>
      </p:sp>
    </p:spTree>
    <p:extLst>
      <p:ext uri="{BB962C8B-B14F-4D97-AF65-F5344CB8AC3E}">
        <p14:creationId xmlns:p14="http://schemas.microsoft.com/office/powerpoint/2010/main" val="3308416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2227721" y="130868"/>
            <a:ext cx="5976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Beetplan</a:t>
            </a:r>
            <a:r>
              <a:rPr lang="de-DE" sz="4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  <a:endParaRPr lang="de-DE" sz="4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1052736"/>
            <a:ext cx="7413656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912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4712942" y="1067712"/>
            <a:ext cx="1189888" cy="367853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" name="Geschweifte Klammer rechts 6"/>
          <p:cNvSpPr/>
          <p:nvPr/>
        </p:nvSpPr>
        <p:spPr>
          <a:xfrm>
            <a:off x="6726375" y="1061160"/>
            <a:ext cx="594944" cy="367853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Geschweifte Klammer links 7"/>
          <p:cNvSpPr/>
          <p:nvPr/>
        </p:nvSpPr>
        <p:spPr>
          <a:xfrm rot="16200000">
            <a:off x="5134617" y="4478135"/>
            <a:ext cx="312241" cy="1189888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4067944" y="1061160"/>
            <a:ext cx="644997" cy="367853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5902830" y="1061160"/>
            <a:ext cx="613386" cy="367853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feld 10"/>
          <p:cNvSpPr txBox="1"/>
          <p:nvPr/>
        </p:nvSpPr>
        <p:spPr>
          <a:xfrm>
            <a:off x="7591296" y="2706789"/>
            <a:ext cx="309370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500" dirty="0">
                <a:latin typeface="Arial" panose="020B0604020202020204" pitchFamily="34" charset="0"/>
                <a:cs typeface="Arial" panose="020B0604020202020204" pitchFamily="34" charset="0"/>
              </a:rPr>
              <a:t>Ca. 10 Meter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4695793" y="5229200"/>
            <a:ext cx="5830449" cy="1592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500" dirty="0" err="1">
                <a:latin typeface="Arial" panose="020B0604020202020204" pitchFamily="34" charset="0"/>
                <a:cs typeface="Arial" panose="020B0604020202020204" pitchFamily="34" charset="0"/>
              </a:rPr>
              <a:t>Beetbreite</a:t>
            </a:r>
            <a:r>
              <a:rPr lang="de-DE" sz="15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endParaRPr lang="de-DE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500" dirty="0">
                <a:latin typeface="Arial" panose="020B0604020202020204" pitchFamily="34" charset="0"/>
                <a:cs typeface="Arial" panose="020B0604020202020204" pitchFamily="34" charset="0"/>
              </a:rPr>
              <a:t>   KITA – 80 cm 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500" dirty="0">
                <a:latin typeface="Arial" panose="020B0604020202020204" pitchFamily="34" charset="0"/>
                <a:cs typeface="Arial" panose="020B0604020202020204" pitchFamily="34" charset="0"/>
              </a:rPr>
              <a:t>   1.-3. KLASSE – 80 cm 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500" dirty="0">
                <a:latin typeface="Arial" panose="020B0604020202020204" pitchFamily="34" charset="0"/>
                <a:cs typeface="Arial" panose="020B0604020202020204" pitchFamily="34" charset="0"/>
              </a:rPr>
              <a:t>   ab 4. KLASSE – 1 m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4911842" y="2305411"/>
            <a:ext cx="86711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500" dirty="0">
                <a:latin typeface="Arial" panose="020B0604020202020204" pitchFamily="34" charset="0"/>
                <a:cs typeface="Arial" panose="020B0604020202020204" pitchFamily="34" charset="0"/>
              </a:rPr>
              <a:t>Beet</a:t>
            </a:r>
          </a:p>
        </p:txBody>
      </p:sp>
      <p:cxnSp>
        <p:nvCxnSpPr>
          <p:cNvPr id="4" name="Gerade Verbindung mit Pfeil 3"/>
          <p:cNvCxnSpPr/>
          <p:nvPr/>
        </p:nvCxnSpPr>
        <p:spPr>
          <a:xfrm flipV="1">
            <a:off x="4442143" y="733346"/>
            <a:ext cx="541598" cy="32179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/>
          <p:cNvCxnSpPr/>
          <p:nvPr/>
        </p:nvCxnSpPr>
        <p:spPr>
          <a:xfrm flipH="1" flipV="1">
            <a:off x="5778958" y="733346"/>
            <a:ext cx="430565" cy="32781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/>
          <p:cNvSpPr txBox="1"/>
          <p:nvPr/>
        </p:nvSpPr>
        <p:spPr>
          <a:xfrm>
            <a:off x="4676072" y="548680"/>
            <a:ext cx="133608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500" dirty="0">
                <a:latin typeface="Arial" panose="020B0604020202020204" pitchFamily="34" charset="0"/>
                <a:cs typeface="Arial" panose="020B0604020202020204" pitchFamily="34" charset="0"/>
              </a:rPr>
              <a:t>Wege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1548333" y="225515"/>
            <a:ext cx="25547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Maße:</a:t>
            </a:r>
          </a:p>
        </p:txBody>
      </p:sp>
    </p:spTree>
    <p:extLst>
      <p:ext uri="{BB962C8B-B14F-4D97-AF65-F5344CB8AC3E}">
        <p14:creationId xmlns:p14="http://schemas.microsoft.com/office/powerpoint/2010/main" val="2294912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/>
      <p:bldP spid="1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2051720" y="116632"/>
            <a:ext cx="2872630" cy="657778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631" y="5887501"/>
            <a:ext cx="2871787" cy="241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807" y="5304581"/>
            <a:ext cx="2871787" cy="231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3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631" y="5013176"/>
            <a:ext cx="2871787" cy="239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4" name="Picture 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806" y="4725144"/>
            <a:ext cx="2871787" cy="243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5" name="Picture 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691" y="6453337"/>
            <a:ext cx="2862660" cy="241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04" name="Picture 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31" y="6154362"/>
            <a:ext cx="2865437" cy="266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05" name="Picture 3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738" y="5604157"/>
            <a:ext cx="2865437" cy="213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12" name="Picture 4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214" y="4437112"/>
            <a:ext cx="2878137" cy="239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13" name="Picture 4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149080"/>
            <a:ext cx="2878137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14" name="Picture 4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738" y="3310037"/>
            <a:ext cx="690948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33" name="Picture 6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6157" y="692696"/>
            <a:ext cx="1238250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34" name="Picture 6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608" y="2636322"/>
            <a:ext cx="253682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39" name="Picture 6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243" y="115838"/>
            <a:ext cx="286543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feld 17"/>
          <p:cNvSpPr txBox="1"/>
          <p:nvPr/>
        </p:nvSpPr>
        <p:spPr>
          <a:xfrm>
            <a:off x="5358868" y="6440198"/>
            <a:ext cx="31587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Steckzwiebeln  ( S )</a:t>
            </a:r>
          </a:p>
        </p:txBody>
      </p:sp>
      <p:sp>
        <p:nvSpPr>
          <p:cNvPr id="102" name="Textfeld 101"/>
          <p:cNvSpPr txBox="1"/>
          <p:nvPr/>
        </p:nvSpPr>
        <p:spPr>
          <a:xfrm>
            <a:off x="5364087" y="6195893"/>
            <a:ext cx="31587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Möhren und Radieschen ( Markiersaat ) ( A ) </a:t>
            </a:r>
          </a:p>
        </p:txBody>
      </p:sp>
      <p:sp>
        <p:nvSpPr>
          <p:cNvPr id="103" name="Textfeld 102"/>
          <p:cNvSpPr txBox="1"/>
          <p:nvPr/>
        </p:nvSpPr>
        <p:spPr>
          <a:xfrm>
            <a:off x="5384784" y="4158372"/>
            <a:ext cx="31587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Petersilie und Radieschen ( Markiersaat ) ( A </a:t>
            </a:r>
            <a:r>
              <a:rPr lang="de-DE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  <p:sp>
        <p:nvSpPr>
          <p:cNvPr id="104" name="Textfeld 103"/>
          <p:cNvSpPr txBox="1"/>
          <p:nvPr/>
        </p:nvSpPr>
        <p:spPr>
          <a:xfrm>
            <a:off x="5384784" y="4440542"/>
            <a:ext cx="31587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Petersilie und Radieschen ( Markiersaat ) ( A ) </a:t>
            </a:r>
          </a:p>
        </p:txBody>
      </p:sp>
      <p:sp>
        <p:nvSpPr>
          <p:cNvPr id="105" name="Textfeld 104"/>
          <p:cNvSpPr txBox="1"/>
          <p:nvPr/>
        </p:nvSpPr>
        <p:spPr>
          <a:xfrm>
            <a:off x="5384784" y="4731505"/>
            <a:ext cx="31587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Kresse dicht aussäen  ( A </a:t>
            </a:r>
            <a:r>
              <a:rPr lang="de-DE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  <p:sp>
        <p:nvSpPr>
          <p:cNvPr id="106" name="Textfeld 105"/>
          <p:cNvSpPr txBox="1"/>
          <p:nvPr/>
        </p:nvSpPr>
        <p:spPr>
          <a:xfrm>
            <a:off x="5396924" y="5058360"/>
            <a:ext cx="31587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Kresse dicht aussäen  ( A ) </a:t>
            </a:r>
          </a:p>
        </p:txBody>
      </p:sp>
      <p:sp>
        <p:nvSpPr>
          <p:cNvPr id="107" name="Textfeld 106"/>
          <p:cNvSpPr txBox="1"/>
          <p:nvPr/>
        </p:nvSpPr>
        <p:spPr>
          <a:xfrm>
            <a:off x="5379056" y="5290011"/>
            <a:ext cx="31587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Steckzwiebeln  ( S )  </a:t>
            </a:r>
          </a:p>
        </p:txBody>
      </p:sp>
      <p:sp>
        <p:nvSpPr>
          <p:cNvPr id="108" name="Textfeld 107"/>
          <p:cNvSpPr txBox="1"/>
          <p:nvPr/>
        </p:nvSpPr>
        <p:spPr>
          <a:xfrm>
            <a:off x="5398367" y="5587917"/>
            <a:ext cx="31587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Möhren und Radieschen ( Markiersaat )  ( A ) </a:t>
            </a:r>
          </a:p>
        </p:txBody>
      </p:sp>
      <p:sp>
        <p:nvSpPr>
          <p:cNvPr id="109" name="Textfeld 108"/>
          <p:cNvSpPr txBox="1"/>
          <p:nvPr/>
        </p:nvSpPr>
        <p:spPr>
          <a:xfrm>
            <a:off x="5384784" y="5882395"/>
            <a:ext cx="31587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Steckzwiebeln  ( S ) 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5396924" y="3515697"/>
            <a:ext cx="2632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Zucchini  ( P ) 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5403929" y="2783487"/>
            <a:ext cx="2256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Tomaten  ( P ) 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5436876" y="2060848"/>
            <a:ext cx="2030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Paprika  ( P ) 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5431659" y="1060842"/>
            <a:ext cx="2276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Bohnen  ( A ) </a:t>
            </a:r>
          </a:p>
        </p:txBody>
      </p:sp>
      <p:sp>
        <p:nvSpPr>
          <p:cNvPr id="27" name="Textfeld 26"/>
          <p:cNvSpPr txBox="1"/>
          <p:nvPr/>
        </p:nvSpPr>
        <p:spPr>
          <a:xfrm>
            <a:off x="5363426" y="178028"/>
            <a:ext cx="3673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Ringel- und Sonnenblumen ( A ) </a:t>
            </a:r>
          </a:p>
        </p:txBody>
      </p:sp>
      <p:sp>
        <p:nvSpPr>
          <p:cNvPr id="28" name="Textfeld 27"/>
          <p:cNvSpPr txBox="1"/>
          <p:nvPr/>
        </p:nvSpPr>
        <p:spPr>
          <a:xfrm>
            <a:off x="164057" y="5733256"/>
            <a:ext cx="1239591" cy="938719"/>
          </a:xfrm>
          <a:prstGeom prst="rect">
            <a:avLst/>
          </a:prstGeom>
          <a:noFill/>
          <a:ln w="38100" cmpd="dbl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sz="1100" b="1" u="sng" dirty="0">
                <a:latin typeface="Arial" panose="020B0604020202020204" pitchFamily="34" charset="0"/>
                <a:cs typeface="Arial" panose="020B0604020202020204" pitchFamily="34" charset="0"/>
              </a:rPr>
              <a:t>Legende:</a:t>
            </a:r>
          </a:p>
          <a:p>
            <a:endParaRPr lang="de-DE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100" dirty="0">
                <a:latin typeface="Arial" panose="020B0604020202020204" pitchFamily="34" charset="0"/>
                <a:cs typeface="Arial" panose="020B0604020202020204" pitchFamily="34" charset="0"/>
              </a:rPr>
              <a:t>( A )  Aussaat </a:t>
            </a:r>
          </a:p>
          <a:p>
            <a:r>
              <a:rPr lang="de-DE" sz="1100" dirty="0">
                <a:latin typeface="Arial" panose="020B0604020202020204" pitchFamily="34" charset="0"/>
                <a:cs typeface="Arial" panose="020B0604020202020204" pitchFamily="34" charset="0"/>
              </a:rPr>
              <a:t>( P )  Pflanzung</a:t>
            </a:r>
          </a:p>
          <a:p>
            <a:r>
              <a:rPr lang="de-DE" sz="1100" dirty="0">
                <a:latin typeface="Arial" panose="020B0604020202020204" pitchFamily="34" charset="0"/>
                <a:cs typeface="Arial" panose="020B0604020202020204" pitchFamily="34" charset="0"/>
              </a:rPr>
              <a:t>( S )  Stecken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934364"/>
            <a:ext cx="527174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461" y="1934364"/>
            <a:ext cx="530225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978" y="1934364"/>
            <a:ext cx="530225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4912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3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3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3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3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3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3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02" grpId="0"/>
      <p:bldP spid="103" grpId="0"/>
      <p:bldP spid="104" grpId="0"/>
      <p:bldP spid="105" grpId="0"/>
      <p:bldP spid="106" grpId="0"/>
      <p:bldP spid="107" grpId="0"/>
      <p:bldP spid="108" grpId="0"/>
      <p:bldP spid="109" grpId="0"/>
      <p:bldP spid="23" grpId="0"/>
      <p:bldP spid="24" grpId="0"/>
      <p:bldP spid="25" grpId="0"/>
      <p:bldP spid="26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392" y="5076626"/>
            <a:ext cx="120015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3315" y="3649289"/>
            <a:ext cx="1368152" cy="9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2382" y="537209"/>
            <a:ext cx="1764224" cy="1264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6031" y="1050203"/>
            <a:ext cx="1431602" cy="1431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595" y="1053651"/>
            <a:ext cx="1366844" cy="1463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553" y="4921274"/>
            <a:ext cx="1215578" cy="1215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1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908" y="3573016"/>
            <a:ext cx="1503610" cy="1503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Picture 1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301208"/>
            <a:ext cx="1459036" cy="1078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4" name="Picture 1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7201" y="2323604"/>
            <a:ext cx="1228961" cy="1325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5" name="Picture 1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731066">
            <a:off x="2032899" y="2827392"/>
            <a:ext cx="15240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6" name="Picture 2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56550">
            <a:off x="562716" y="1734617"/>
            <a:ext cx="2133631" cy="796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7" name="Picture 2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63" y="2281247"/>
            <a:ext cx="1985815" cy="920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2345882" y="108402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u="sng" dirty="0">
                <a:latin typeface="Arial" panose="020B0604020202020204" pitchFamily="34" charset="0"/>
                <a:cs typeface="Arial" panose="020B0604020202020204" pitchFamily="34" charset="0"/>
              </a:rPr>
              <a:t>Gartengeräte</a:t>
            </a:r>
          </a:p>
        </p:txBody>
      </p:sp>
    </p:spTree>
    <p:extLst>
      <p:ext uri="{BB962C8B-B14F-4D97-AF65-F5344CB8AC3E}">
        <p14:creationId xmlns:p14="http://schemas.microsoft.com/office/powerpoint/2010/main" val="2294912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080086">
            <a:off x="1662876" y="979983"/>
            <a:ext cx="15240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62815">
            <a:off x="1746427" y="3016446"/>
            <a:ext cx="1764224" cy="1264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648" y="5013176"/>
            <a:ext cx="1503610" cy="1503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3637407" y="1012675"/>
            <a:ext cx="4752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Pflanzschnur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– zum Abstecken der     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	           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Beetgrenzen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und zum 	            geraden Pflanzen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3637406" y="3004519"/>
            <a:ext cx="51110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Spaten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– zum Umgraben der 	  	     	  verdichteten Flächen   	   	 	  (Tiefenlockerung) und zum Ausheben 	  von großen Pflanzlöchern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3637407" y="5316457"/>
            <a:ext cx="51110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Holz-Planumsharke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– zum „Glattmachen“, d.h. 		         zum Planieren der 			         umgegrabenen Flächen</a:t>
            </a:r>
          </a:p>
        </p:txBody>
      </p:sp>
    </p:spTree>
    <p:extLst>
      <p:ext uri="{BB962C8B-B14F-4D97-AF65-F5344CB8AC3E}">
        <p14:creationId xmlns:p14="http://schemas.microsoft.com/office/powerpoint/2010/main" val="2294912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023" y="967170"/>
            <a:ext cx="1368152" cy="9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293096"/>
            <a:ext cx="1228961" cy="1325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217" y="2492896"/>
            <a:ext cx="1985815" cy="920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3946032" y="984771"/>
            <a:ext cx="5162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Grubber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– zum Auflockern der oberen 		   Bodenschicht, Zerstörung der 		   Kapillarstruktur zur Förderung von 	   Bodenleben 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3946032" y="2780928"/>
            <a:ext cx="4586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Hacke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– zum oberflächlichen Abhacken 	von Wildkräutern 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4067944" y="4509120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Eimer</a:t>
            </a:r>
            <a:r>
              <a:rPr lang="de-D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–  zum Transport von Wildkräutern       	 zum Kompost</a:t>
            </a:r>
          </a:p>
        </p:txBody>
      </p:sp>
    </p:spTree>
    <p:extLst>
      <p:ext uri="{BB962C8B-B14F-4D97-AF65-F5344CB8AC3E}">
        <p14:creationId xmlns:p14="http://schemas.microsoft.com/office/powerpoint/2010/main" val="3096196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443" y="2492896"/>
            <a:ext cx="1366844" cy="1463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5007918"/>
            <a:ext cx="1459036" cy="1078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56550">
            <a:off x="1930316" y="898645"/>
            <a:ext cx="2133631" cy="796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3995936" y="764704"/>
            <a:ext cx="45365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Eisenharke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– zum Ausharken von 		        Steinen und groben,   	         gehackten Wildkräutern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3995936" y="2886311"/>
            <a:ext cx="44668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Fächerbesen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– zum Laub rechen 	 	            und feine Wildkräuter 	            aus dem Boden harken</a:t>
            </a:r>
            <a:endParaRPr lang="de-DE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995936" y="5007918"/>
            <a:ext cx="45365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Schubkarre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– zum Transport von großen 	         Mengen Wildkräutern    	         und/oder Bodentransport</a:t>
            </a:r>
            <a:endParaRPr lang="de-DE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196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565" y="5157192"/>
            <a:ext cx="120015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263" y="2636912"/>
            <a:ext cx="1431602" cy="1431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620688"/>
            <a:ext cx="1215578" cy="1215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3491880" y="692696"/>
            <a:ext cx="5184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Reihenzieher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– zum Ziehen von Reihen für die 	            Aussaaten</a:t>
            </a:r>
            <a:endParaRPr lang="de-DE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3432865" y="2924943"/>
            <a:ext cx="5603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Pflanzschippe/-kelle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– zum Ausheben von 			          kleineren Pflanzlöchern</a:t>
            </a:r>
            <a:endParaRPr lang="de-DE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491880" y="5188861"/>
            <a:ext cx="5184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Gießkanne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– zur Bewässerung der 	    	            	        Pflanzen und Aussaaten </a:t>
            </a:r>
            <a:endParaRPr lang="de-DE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888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reus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Nereus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0</TotalTime>
  <Words>370</Words>
  <Application>Microsoft Office PowerPoint</Application>
  <PresentationFormat>Bildschirmpräsentation (4:3)</PresentationFormat>
  <Paragraphs>70</Paragraphs>
  <Slides>12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8" baseType="lpstr">
      <vt:lpstr>Arial</vt:lpstr>
      <vt:lpstr>Century Schoolbook</vt:lpstr>
      <vt:lpstr>Times New Roman</vt:lpstr>
      <vt:lpstr>Wingdings</vt:lpstr>
      <vt:lpstr>Wingdings 2</vt:lpstr>
      <vt:lpstr>Nereus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pc1a</dc:creator>
  <cp:lastModifiedBy>Leiterin</cp:lastModifiedBy>
  <cp:revision>85</cp:revision>
  <dcterms:created xsi:type="dcterms:W3CDTF">2014-02-18T11:57:36Z</dcterms:created>
  <dcterms:modified xsi:type="dcterms:W3CDTF">2022-02-09T09:57:39Z</dcterms:modified>
</cp:coreProperties>
</file>