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5" r:id="rId5"/>
    <p:sldId id="283" r:id="rId6"/>
    <p:sldId id="284" r:id="rId7"/>
    <p:sldId id="285" r:id="rId8"/>
    <p:sldId id="286" r:id="rId9"/>
    <p:sldId id="287" r:id="rId10"/>
    <p:sldId id="278" r:id="rId11"/>
    <p:sldId id="288" r:id="rId12"/>
    <p:sldId id="282" r:id="rId13"/>
    <p:sldId id="266" r:id="rId14"/>
    <p:sldId id="268" r:id="rId15"/>
    <p:sldId id="269" r:id="rId16"/>
    <p:sldId id="270" r:id="rId17"/>
    <p:sldId id="274" r:id="rId18"/>
    <p:sldId id="275" r:id="rId19"/>
    <p:sldId id="290" r:id="rId20"/>
    <p:sldId id="291" r:id="rId21"/>
    <p:sldId id="292" r:id="rId22"/>
    <p:sldId id="293" r:id="rId23"/>
    <p:sldId id="294" r:id="rId24"/>
    <p:sldId id="289" r:id="rId25"/>
    <p:sldId id="261" r:id="rId26"/>
    <p:sldId id="262" r:id="rId27"/>
    <p:sldId id="263" r:id="rId28"/>
    <p:sldId id="264" r:id="rId29"/>
    <p:sldId id="259" r:id="rId3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4671" autoAdjust="0"/>
  </p:normalViewPr>
  <p:slideViewPr>
    <p:cSldViewPr>
      <p:cViewPr>
        <p:scale>
          <a:sx n="75" d="100"/>
          <a:sy n="75" d="100"/>
        </p:scale>
        <p:origin x="-1278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509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2" name="Untertitel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8628A6-6BAA-44F2-B235-87942C787DFC}" type="datetimeFigureOut">
              <a:rPr lang="de-DE" smtClean="0"/>
              <a:t>10.05.2014</a:t>
            </a:fld>
            <a:endParaRPr lang="de-DE"/>
          </a:p>
        </p:txBody>
      </p:sp>
      <p:sp>
        <p:nvSpPr>
          <p:cNvPr id="20" name="Fußzeilenplatzhalt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EE1C86-E0C9-4F16-8430-794FEF15D6DE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8628A6-6BAA-44F2-B235-87942C787DFC}" type="datetimeFigureOut">
              <a:rPr lang="de-DE" smtClean="0"/>
              <a:t>10.05.2014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EE1C86-E0C9-4F16-8430-794FEF15D6D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8628A6-6BAA-44F2-B235-87942C787DFC}" type="datetimeFigureOut">
              <a:rPr lang="de-DE" smtClean="0"/>
              <a:t>10.05.2014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EE1C86-E0C9-4F16-8430-794FEF15D6D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8628A6-6BAA-44F2-B235-87942C787DFC}" type="datetimeFigureOut">
              <a:rPr lang="de-DE" smtClean="0"/>
              <a:t>10.05.2014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EE1C86-E0C9-4F16-8430-794FEF15D6D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8628A6-6BAA-44F2-B235-87942C787DFC}" type="datetimeFigureOut">
              <a:rPr lang="de-DE" smtClean="0"/>
              <a:t>10.05.2014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EE1C86-E0C9-4F16-8430-794FEF15D6DE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Rechtec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8628A6-6BAA-44F2-B235-87942C787DFC}" type="datetimeFigureOut">
              <a:rPr lang="de-DE" smtClean="0"/>
              <a:t>10.05.2014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EE1C86-E0C9-4F16-8430-794FEF15D6D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8628A6-6BAA-44F2-B235-87942C787DFC}" type="datetimeFigureOut">
              <a:rPr lang="de-DE" smtClean="0"/>
              <a:t>10.05.2014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EE1C86-E0C9-4F16-8430-794FEF15D6D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8628A6-6BAA-44F2-B235-87942C787DFC}" type="datetimeFigureOut">
              <a:rPr lang="de-DE" smtClean="0"/>
              <a:t>10.05.2014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EE1C86-E0C9-4F16-8430-794FEF15D6D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8628A6-6BAA-44F2-B235-87942C787DFC}" type="datetimeFigureOut">
              <a:rPr lang="de-DE" smtClean="0"/>
              <a:t>10.05.2014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EE1C86-E0C9-4F16-8430-794FEF15D6DE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Rechtec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8628A6-6BAA-44F2-B235-87942C787DFC}" type="datetimeFigureOut">
              <a:rPr lang="de-DE" smtClean="0"/>
              <a:t>10.05.2014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EE1C86-E0C9-4F16-8430-794FEF15D6D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8628A6-6BAA-44F2-B235-87942C787DFC}" type="datetimeFigureOut">
              <a:rPr lang="de-DE" smtClean="0"/>
              <a:t>10.05.2014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EE1C86-E0C9-4F16-8430-794FEF15D6DE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9" name="Flussdiagramm: Proz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ssdiagramm: Proz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rei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ad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Textplatzhalt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24" name="Datumsplatzhalt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E8628A6-6BAA-44F2-B235-87942C787DFC}" type="datetimeFigureOut">
              <a:rPr lang="de-DE" smtClean="0"/>
              <a:t>10.05.2014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de-DE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7EE1C86-E0C9-4F16-8430-794FEF15D6DE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Rechtec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ve-plants.de/images/Mischkultur1-Frankonia.jp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9632" y="1052736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/>
              <a:t>Nicht alles ist ein Spaten – Geräte, Werkzeuge und </a:t>
            </a:r>
            <a:r>
              <a:rPr lang="de-DE" dirty="0"/>
              <a:t>H</a:t>
            </a:r>
            <a:r>
              <a:rPr lang="de-DE" dirty="0" smtClean="0"/>
              <a:t>ilfsmittel im Garten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4941168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de-DE" sz="2000" dirty="0" smtClean="0"/>
              <a:t>Präsentation im Rahmen des 2. Berliner Schulgartentages in der Gartenarbeitsschule </a:t>
            </a:r>
            <a:endParaRPr lang="de-DE" sz="2000" dirty="0"/>
          </a:p>
          <a:p>
            <a:pPr algn="ctr"/>
            <a:r>
              <a:rPr lang="de-DE" sz="2000" dirty="0" smtClean="0"/>
              <a:t> Ilse – Demme</a:t>
            </a:r>
          </a:p>
          <a:p>
            <a:pPr algn="ctr"/>
            <a:r>
              <a:rPr lang="de-DE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Referenten</a:t>
            </a:r>
            <a:r>
              <a:rPr lang="de-DE" sz="2000" dirty="0" smtClean="0"/>
              <a:t>: Barbara Igel und Jan Hildebrandt</a:t>
            </a:r>
            <a:endParaRPr lang="de-DE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92896"/>
            <a:ext cx="3456385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67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006262" y="260648"/>
            <a:ext cx="4044679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3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 Schubkarre</a:t>
            </a:r>
            <a:endParaRPr lang="de-DE" sz="23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Transport von Geräten, Pflanzen, Boden, Wildkraut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Metallwanne auf Gestell mit einem Rad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006262" y="2420888"/>
            <a:ext cx="404467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3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20. Steinkarre</a:t>
            </a:r>
            <a:endParaRPr lang="de-DE" sz="23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Transport von Steinen und Platten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Beräderte</a:t>
            </a:r>
            <a:r>
              <a:rPr lang="de-DE" dirty="0" smtClean="0"/>
              <a:t>, gerade Fläche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035606" y="4149080"/>
            <a:ext cx="4044679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3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21. Japaner (-karre)</a:t>
            </a:r>
            <a:endParaRPr lang="de-DE" sz="23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Transport von Geräten, Pflanzen,  Rasenschnitt, </a:t>
            </a:r>
            <a:r>
              <a:rPr lang="de-DE" dirty="0"/>
              <a:t>seltener </a:t>
            </a:r>
            <a:r>
              <a:rPr lang="de-DE" dirty="0" smtClean="0"/>
              <a:t>Boden </a:t>
            </a:r>
            <a:r>
              <a:rPr lang="de-DE" dirty="0" smtClean="0">
                <a:sym typeface="Wingdings" panose="05000000000000000000" pitchFamily="2" charset="2"/>
              </a:rPr>
              <a:t> schwer zum Auskippen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ym typeface="Wingdings" panose="05000000000000000000" pitchFamily="2" charset="2"/>
              </a:rPr>
              <a:t>Große Metallwanne auf </a:t>
            </a:r>
            <a:r>
              <a:rPr lang="de-DE" dirty="0" smtClean="0">
                <a:sym typeface="Wingdings" panose="05000000000000000000" pitchFamily="2" charset="2"/>
              </a:rPr>
              <a:t>Gestell </a:t>
            </a:r>
            <a:r>
              <a:rPr lang="de-DE" dirty="0" smtClean="0">
                <a:sym typeface="Wingdings" panose="05000000000000000000" pitchFamily="2" charset="2"/>
              </a:rPr>
              <a:t>mit ZWEI Rädern</a:t>
            </a:r>
            <a:endParaRPr lang="de-DE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8410"/>
            <a:ext cx="2160240" cy="245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://www.bauartikel24.de/images/user/16368/produkte/0_22101_im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37112"/>
            <a:ext cx="2912715" cy="2292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http://www.ohlsenshopping.de/contents/media/capito_steinkar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964" y="2204864"/>
            <a:ext cx="3200127" cy="207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58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5616" y="3645024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400" dirty="0" smtClean="0"/>
              <a:t/>
            </a:r>
            <a:br>
              <a:rPr lang="de-DE" sz="4400" dirty="0" smtClean="0"/>
            </a:br>
            <a:r>
              <a:rPr lang="de-DE" sz="4400" dirty="0"/>
              <a:t/>
            </a:r>
            <a:br>
              <a:rPr lang="de-DE" sz="4400" dirty="0"/>
            </a:br>
            <a:r>
              <a:rPr lang="de-DE" sz="4400" dirty="0" smtClean="0"/>
              <a:t/>
            </a:r>
            <a:br>
              <a:rPr lang="de-DE" sz="4400" dirty="0" smtClean="0"/>
            </a:br>
            <a:r>
              <a:rPr lang="de-DE" sz="4400" dirty="0"/>
              <a:t>Verwendung </a:t>
            </a:r>
            <a:r>
              <a:rPr lang="de-DE" sz="4400" dirty="0" smtClean="0"/>
              <a:t>ausgewählter </a:t>
            </a:r>
            <a:r>
              <a:rPr lang="de-DE" sz="4400" dirty="0"/>
              <a:t>Gartengeräte bei der Anlage eines Gemüsebeetes</a:t>
            </a:r>
            <a:br>
              <a:rPr lang="de-DE" sz="4400" dirty="0"/>
            </a:br>
            <a:r>
              <a:rPr lang="de-DE" sz="4400" dirty="0"/>
              <a:t/>
            </a:r>
            <a:br>
              <a:rPr lang="de-DE" sz="4400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681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>
          <a:xfrm>
            <a:off x="1319409" y="548680"/>
            <a:ext cx="7406640" cy="1752600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sz="23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de-DE" sz="23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Beetschnur</a:t>
            </a:r>
            <a:r>
              <a:rPr lang="de-DE" sz="23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Abstandshalter und Hammer</a:t>
            </a:r>
          </a:p>
          <a:p>
            <a:endParaRPr lang="de-DE" sz="23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de-DE" sz="2300" dirty="0" smtClean="0"/>
              <a:t>Abstecken und Einmessen der Fläche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de-DE" sz="2300" dirty="0" err="1" smtClean="0"/>
              <a:t>Beetschnur</a:t>
            </a:r>
            <a:r>
              <a:rPr lang="de-DE" sz="2300" dirty="0" smtClean="0"/>
              <a:t> über gewünschte </a:t>
            </a:r>
            <a:r>
              <a:rPr lang="de-DE" sz="2300" dirty="0" err="1" smtClean="0"/>
              <a:t>Beetlänge</a:t>
            </a:r>
            <a:r>
              <a:rPr lang="de-DE" sz="2300" dirty="0" smtClean="0"/>
              <a:t> spannen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de-DE" sz="2300" dirty="0" smtClean="0"/>
              <a:t>Breite des Beetes mit Abstandshalter ausmessen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de-DE" sz="2300" dirty="0" smtClean="0"/>
              <a:t>2. </a:t>
            </a:r>
            <a:r>
              <a:rPr lang="de-DE" sz="2300" dirty="0" err="1" smtClean="0"/>
              <a:t>Beetschnur</a:t>
            </a:r>
            <a:r>
              <a:rPr lang="de-DE" sz="2300" dirty="0" smtClean="0"/>
              <a:t> an Enden der Abstandshalter einschlagen    </a:t>
            </a:r>
            <a:endParaRPr lang="de-DE" sz="23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409" y="4281649"/>
            <a:ext cx="1740423" cy="226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84984"/>
            <a:ext cx="2467372" cy="246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301208"/>
            <a:ext cx="2232248" cy="1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38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>
          <a:xfrm>
            <a:off x="1319409" y="548680"/>
            <a:ext cx="7406640" cy="1752600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sz="23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Spaten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endParaRPr lang="de-DE" sz="23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de-DE" sz="2300" dirty="0" smtClean="0"/>
              <a:t>Umgraben der teils verdichteten Fläche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de-DE" sz="2300" dirty="0" smtClean="0"/>
              <a:t>Spaten einstechen, „spatentief" Umgraben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de-DE" sz="2300" dirty="0" smtClean="0"/>
              <a:t>Boden rausheben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de-DE" sz="2300" dirty="0" smtClean="0"/>
              <a:t>180° Drehung des Spatens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de-DE" sz="2300" dirty="0" smtClean="0"/>
              <a:t>Über die Breite, dann über die Länge (rückwärts)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235" y="3933055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5022729" y="3933055"/>
            <a:ext cx="1565495" cy="2736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" name="Gerade Verbindung mit Pfeil 3"/>
          <p:cNvCxnSpPr/>
          <p:nvPr/>
        </p:nvCxnSpPr>
        <p:spPr>
          <a:xfrm>
            <a:off x="5148064" y="4077072"/>
            <a:ext cx="122413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>
            <a:off x="6372200" y="4077072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H="1">
            <a:off x="5148064" y="4437112"/>
            <a:ext cx="122413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25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>
          <a:xfrm>
            <a:off x="1319409" y="548680"/>
            <a:ext cx="7406640" cy="1752600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sz="23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de-DE" sz="23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Grubber und Eimer</a:t>
            </a:r>
          </a:p>
          <a:p>
            <a:endParaRPr lang="de-DE" sz="23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de-DE" sz="2300" dirty="0" smtClean="0"/>
              <a:t>Entfernen und Transport einer kleineren Menge des vorhandenen Wildkrauts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de-DE" sz="2300" dirty="0" smtClean="0"/>
              <a:t>Mit dem Grubber lockern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de-DE" sz="2300" dirty="0" smtClean="0"/>
              <a:t>Wildkraut möglichst mit Wurzel rausziehen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de-DE" sz="2300" dirty="0" smtClean="0"/>
              <a:t>Wildkraut in den Eimer </a:t>
            </a:r>
            <a:r>
              <a:rPr lang="de-DE" sz="2300" dirty="0" smtClean="0">
                <a:sym typeface="Wingdings" panose="05000000000000000000" pitchFamily="2" charset="2"/>
              </a:rPr>
              <a:t> zur Schubkarre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de-DE" sz="2300" dirty="0" smtClean="0">
                <a:sym typeface="Wingdings" panose="05000000000000000000" pitchFamily="2" charset="2"/>
              </a:rPr>
              <a:t>Größere Steine in gesonderten Eimer</a:t>
            </a:r>
            <a:endParaRPr lang="de-DE" sz="23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276453"/>
            <a:ext cx="20955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img.tradeindia.com/fp/1/001/069/8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081" y="4077072"/>
            <a:ext cx="180975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823889"/>
            <a:ext cx="1683359" cy="183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56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>
          <a:xfrm>
            <a:off x="1319409" y="548680"/>
            <a:ext cx="7406640" cy="1752600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sz="23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de-DE" sz="23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Planumsharke</a:t>
            </a:r>
          </a:p>
          <a:p>
            <a:endParaRPr lang="de-DE" sz="23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de-DE" sz="2300" dirty="0" smtClean="0"/>
              <a:t>Planieren der Fläche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de-DE" sz="2300" dirty="0" smtClean="0"/>
              <a:t>Stiel ca. 80° Winkel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de-DE" sz="2300" dirty="0" smtClean="0"/>
              <a:t>Zinken planieren Boden und restliches Wildkraut und Steine werden entfernt</a:t>
            </a:r>
          </a:p>
          <a:p>
            <a:endParaRPr lang="de-DE" sz="2300" dirty="0" smtClean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77072"/>
            <a:ext cx="238125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294" y="3833589"/>
            <a:ext cx="2293154" cy="146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56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>
          <a:xfrm>
            <a:off x="1319409" y="548680"/>
            <a:ext cx="7406640" cy="1752600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sz="23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de-DE" sz="23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Reihenzieher</a:t>
            </a:r>
          </a:p>
          <a:p>
            <a:endParaRPr lang="de-DE" sz="23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de-DE" sz="2300" dirty="0"/>
              <a:t>D</a:t>
            </a:r>
            <a:r>
              <a:rPr lang="de-DE" sz="2300" dirty="0" smtClean="0"/>
              <a:t>ie benötigten Reihen (Furchen) für die Aussaat ziehen (Abstände beachten!)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endParaRPr lang="de-DE" sz="2300" dirty="0" smtClean="0"/>
          </a:p>
          <a:p>
            <a:pPr marL="370332" indent="-342900">
              <a:buFont typeface="Arial" panose="020B0604020202020204" pitchFamily="34" charset="0"/>
              <a:buChar char="•"/>
            </a:pPr>
            <a:endParaRPr lang="de-DE" sz="2300" dirty="0"/>
          </a:p>
          <a:p>
            <a:endParaRPr lang="de-DE" sz="2300" dirty="0" smtClean="0"/>
          </a:p>
          <a:p>
            <a:pPr marL="370332" indent="-342900">
              <a:buFont typeface="Arial" panose="020B0604020202020204" pitchFamily="34" charset="0"/>
              <a:buChar char="•"/>
            </a:pPr>
            <a:endParaRPr lang="de-DE" sz="2300" dirty="0"/>
          </a:p>
          <a:p>
            <a:r>
              <a:rPr lang="de-DE" sz="23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Pflanzkelle / -schippe</a:t>
            </a:r>
          </a:p>
          <a:p>
            <a:endParaRPr lang="de-DE" sz="23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de-DE" sz="2300" dirty="0" smtClean="0"/>
              <a:t>Löcher für Pflanzen mit kleinem Ballen ausheben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de-DE" sz="2300" dirty="0" err="1" smtClean="0"/>
              <a:t>Gießring</a:t>
            </a:r>
            <a:r>
              <a:rPr lang="de-DE" sz="2300" dirty="0" smtClean="0"/>
              <a:t> anlegen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301280"/>
            <a:ext cx="2177480" cy="144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24098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56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>
          <a:xfrm>
            <a:off x="1319409" y="548680"/>
            <a:ext cx="7406640" cy="1752600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sz="23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Gießkanne</a:t>
            </a:r>
          </a:p>
          <a:p>
            <a:endParaRPr lang="de-DE" sz="23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de-DE" sz="2300" dirty="0" smtClean="0"/>
              <a:t>Gießen der Aussaaten mit Tülle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de-DE" sz="2300" dirty="0" smtClean="0"/>
              <a:t>Gießen der Pflanzen ohne Tülle (in den </a:t>
            </a:r>
            <a:r>
              <a:rPr lang="de-DE" sz="2300" dirty="0" err="1" smtClean="0"/>
              <a:t>Gießring</a:t>
            </a:r>
            <a:r>
              <a:rPr lang="de-DE" sz="2300" dirty="0" smtClean="0"/>
              <a:t>)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endParaRPr lang="de-DE" sz="2300" dirty="0"/>
          </a:p>
          <a:p>
            <a:endParaRPr lang="de-DE" sz="2300" dirty="0" smtClean="0"/>
          </a:p>
          <a:p>
            <a:pPr marL="370332" indent="-342900">
              <a:buFont typeface="Arial" panose="020B0604020202020204" pitchFamily="34" charset="0"/>
              <a:buChar char="•"/>
            </a:pPr>
            <a:endParaRPr lang="de-DE" sz="2300" dirty="0"/>
          </a:p>
          <a:p>
            <a:r>
              <a:rPr lang="de-DE" sz="23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Schubkarre</a:t>
            </a:r>
          </a:p>
          <a:p>
            <a:endParaRPr lang="de-DE" sz="23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de-DE" sz="2300" dirty="0" smtClean="0"/>
              <a:t>Abtransport größerer Mengen</a:t>
            </a:r>
            <a:r>
              <a:rPr lang="de-DE" sz="2300" dirty="0"/>
              <a:t> </a:t>
            </a:r>
          </a:p>
          <a:p>
            <a:r>
              <a:rPr lang="de-DE" sz="2300" dirty="0" smtClean="0"/>
              <a:t>    Wildkräuter zum Kompost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28937"/>
            <a:ext cx="1952780" cy="131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509120"/>
            <a:ext cx="1882899" cy="213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24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>
          <a:xfrm>
            <a:off x="1319409" y="548680"/>
            <a:ext cx="7406640" cy="1752600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de-DE" sz="2300" dirty="0"/>
          </a:p>
        </p:txBody>
      </p:sp>
      <p:sp>
        <p:nvSpPr>
          <p:cNvPr id="3" name="Textfeld 2"/>
          <p:cNvSpPr txBox="1"/>
          <p:nvPr/>
        </p:nvSpPr>
        <p:spPr>
          <a:xfrm>
            <a:off x="2123728" y="2305224"/>
            <a:ext cx="5256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Mischkultur und Fruchtfolge</a:t>
            </a:r>
            <a:endParaRPr lang="de-DE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724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>
          <a:xfrm>
            <a:off x="1319409" y="548680"/>
            <a:ext cx="7406640" cy="1752600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de-DE" sz="2300" dirty="0"/>
          </a:p>
        </p:txBody>
      </p:sp>
      <p:sp>
        <p:nvSpPr>
          <p:cNvPr id="3" name="Textfeld 2"/>
          <p:cNvSpPr txBox="1"/>
          <p:nvPr/>
        </p:nvSpPr>
        <p:spPr>
          <a:xfrm>
            <a:off x="1319409" y="332656"/>
            <a:ext cx="6636967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Mischkultur</a:t>
            </a:r>
          </a:p>
          <a:p>
            <a:pPr algn="ctr">
              <a:lnSpc>
                <a:spcPct val="150000"/>
              </a:lnSpc>
            </a:pPr>
            <a:endParaRPr lang="de-DE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Pflanzen und ihre Eigenschaften haben in „guter Nachbarschaft“ positive Wirkung auf den Nachbarn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Halten Schädlinge fern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Mindern eventuelle Infektion mit </a:t>
            </a:r>
            <a:r>
              <a:rPr lang="de-DE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bodenbürtigen</a:t>
            </a:r>
            <a:r>
              <a:rPr lang="de-DE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Erregern (Bakterien, Pilze)</a:t>
            </a:r>
            <a:endParaRPr lang="de-DE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637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9632" y="476672"/>
            <a:ext cx="7406640" cy="752104"/>
          </a:xfrm>
        </p:spPr>
        <p:txBody>
          <a:bodyPr>
            <a:normAutofit/>
          </a:bodyPr>
          <a:lstStyle/>
          <a:p>
            <a:pPr algn="ctr"/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1916832"/>
            <a:ext cx="7406640" cy="4464496"/>
          </a:xfrm>
        </p:spPr>
        <p:txBody>
          <a:bodyPr>
            <a:noAutofit/>
          </a:bodyPr>
          <a:lstStyle/>
          <a:p>
            <a:pPr marL="541782" indent="-514350">
              <a:buFont typeface="+mj-lt"/>
              <a:buAutoNum type="arabicPeriod"/>
            </a:pPr>
            <a:r>
              <a:rPr lang="de-DE" sz="2300" dirty="0" smtClean="0"/>
              <a:t>Vorstellung der Referenten</a:t>
            </a:r>
          </a:p>
          <a:p>
            <a:pPr marL="541782" indent="-514350">
              <a:buFont typeface="+mj-lt"/>
              <a:buAutoNum type="arabicPeriod"/>
            </a:pPr>
            <a:r>
              <a:rPr lang="de-DE" sz="2300" dirty="0" smtClean="0"/>
              <a:t>Vorstellung unterschiedlicher Gartengeräte</a:t>
            </a:r>
          </a:p>
          <a:p>
            <a:pPr marL="541782" indent="-514350">
              <a:buFont typeface="+mj-lt"/>
              <a:buAutoNum type="arabicPeriod"/>
            </a:pPr>
            <a:r>
              <a:rPr lang="de-DE" sz="2300" dirty="0" smtClean="0"/>
              <a:t>Verwendung </a:t>
            </a:r>
            <a:r>
              <a:rPr lang="de-DE" sz="2300" dirty="0" smtClean="0"/>
              <a:t>ausgewählter Gartengeräte bei der Anlage eines Gemüsebeetes</a:t>
            </a:r>
          </a:p>
          <a:p>
            <a:pPr marL="541782" indent="-514350">
              <a:buFont typeface="+mj-lt"/>
              <a:buAutoNum type="arabicPeriod"/>
            </a:pPr>
            <a:r>
              <a:rPr lang="de-DE" sz="2300" dirty="0"/>
              <a:t>Mischkultur und </a:t>
            </a:r>
            <a:r>
              <a:rPr lang="de-DE" sz="2300" dirty="0" smtClean="0"/>
              <a:t>Fruchtfolge</a:t>
            </a:r>
          </a:p>
          <a:p>
            <a:pPr marL="541782" indent="-514350">
              <a:buFont typeface="+mj-lt"/>
              <a:buAutoNum type="arabicPeriod"/>
            </a:pPr>
            <a:r>
              <a:rPr lang="de-DE" sz="2300" dirty="0" smtClean="0"/>
              <a:t>Arbeitsschutz</a:t>
            </a:r>
            <a:endParaRPr lang="de-DE" sz="2300" dirty="0" smtClean="0"/>
          </a:p>
          <a:p>
            <a:pPr marL="541782" indent="-514350">
              <a:buFont typeface="+mj-lt"/>
              <a:buAutoNum type="arabicPeriod"/>
            </a:pPr>
            <a:r>
              <a:rPr lang="de-DE" sz="2300" dirty="0" smtClean="0"/>
              <a:t>Gartenarbeitsschulen in Berlin – Beratung für Ihren Schulgarten</a:t>
            </a:r>
          </a:p>
          <a:p>
            <a:pPr marL="541782" indent="-514350">
              <a:buFont typeface="+mj-lt"/>
              <a:buAutoNum type="arabicPeriod"/>
            </a:pPr>
            <a:r>
              <a:rPr lang="de-DE" sz="2300" dirty="0" smtClean="0"/>
              <a:t>Außengelände – Anwendung der Geräte, rückenschonende Arbeitsweisen</a:t>
            </a:r>
          </a:p>
          <a:p>
            <a:pPr marL="541782" indent="-514350">
              <a:buFont typeface="+mj-lt"/>
              <a:buAutoNum type="arabicPeriod"/>
            </a:pPr>
            <a:r>
              <a:rPr lang="de-DE" sz="2300" dirty="0" smtClean="0"/>
              <a:t>Außengelände - Aussaat und Pflanzung</a:t>
            </a:r>
          </a:p>
        </p:txBody>
      </p:sp>
    </p:spTree>
    <p:extLst>
      <p:ext uri="{BB962C8B-B14F-4D97-AF65-F5344CB8AC3E}">
        <p14:creationId xmlns:p14="http://schemas.microsoft.com/office/powerpoint/2010/main" val="251402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>
          <a:xfrm>
            <a:off x="1319409" y="548680"/>
            <a:ext cx="7406640" cy="1752600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de-DE" sz="2300" dirty="0"/>
          </a:p>
        </p:txBody>
      </p:sp>
      <p:sp>
        <p:nvSpPr>
          <p:cNvPr id="3" name="Textfeld 2"/>
          <p:cNvSpPr txBox="1"/>
          <p:nvPr/>
        </p:nvSpPr>
        <p:spPr>
          <a:xfrm>
            <a:off x="2123728" y="2305224"/>
            <a:ext cx="5256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Mischkultur und Fruchtfolge</a:t>
            </a:r>
            <a:endParaRPr lang="de-DE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409" y="126356"/>
            <a:ext cx="6924999" cy="618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187624" y="645333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>
                <a:hlinkClick r:id="rId3"/>
              </a:rPr>
              <a:t>http://www.native-plants.de/images/Mischkultur1-Frankonia.jpg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37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>
          <a:xfrm>
            <a:off x="1319409" y="548680"/>
            <a:ext cx="7406640" cy="1752600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de-DE" sz="2300" dirty="0"/>
          </a:p>
        </p:txBody>
      </p:sp>
      <p:sp>
        <p:nvSpPr>
          <p:cNvPr id="3" name="Textfeld 2"/>
          <p:cNvSpPr txBox="1"/>
          <p:nvPr/>
        </p:nvSpPr>
        <p:spPr>
          <a:xfrm>
            <a:off x="1187624" y="260648"/>
            <a:ext cx="6696744" cy="709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Beispiele für Mischkulturen</a:t>
            </a:r>
            <a:endParaRPr lang="de-DE" sz="3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de-DE" sz="2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Knoblauch und Erdbeeren </a:t>
            </a:r>
            <a: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gegen Pilze und bakterielle Erkrankungen</a:t>
            </a:r>
          </a:p>
          <a:p>
            <a:pPr marL="457200" indent="-457200">
              <a:buFont typeface="+mj-lt"/>
              <a:buAutoNum type="arabicPeriod"/>
            </a:pPr>
            <a:endParaRPr lang="de-DE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Kartoffeln und Ringelblumen </a:t>
            </a:r>
            <a: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gegen Nematoden, Drahtwürmer, erhöht den Ernteertrag, fördert die Bodengesundheit</a:t>
            </a:r>
          </a:p>
          <a:p>
            <a:pPr marL="457200" indent="-457200">
              <a:buFont typeface="+mj-lt"/>
              <a:buAutoNum type="arabicPeriod"/>
            </a:pPr>
            <a:endParaRPr lang="de-DE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Zwiebeln und Möhren </a:t>
            </a:r>
            <a: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gegen Pilzkrankheiten und Spinnmilben, bedingt auch gegen die Möhrenfliege</a:t>
            </a:r>
          </a:p>
          <a:p>
            <a:pPr marL="457200" indent="-457200">
              <a:buFont typeface="+mj-lt"/>
              <a:buAutoNum type="arabicPeriod"/>
            </a:pPr>
            <a:endParaRPr lang="de-DE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Blumenkohl und </a:t>
            </a:r>
            <a:r>
              <a:rPr lang="de-DE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Phacelia</a:t>
            </a:r>
            <a:r>
              <a:rPr lang="de-D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(Bienenfreund)  Nähe der Bienen (Summen) hilft bedingt gegen Kohlweißling</a:t>
            </a:r>
          </a:p>
          <a:p>
            <a:pPr marL="457200" indent="-457200">
              <a:buFont typeface="+mj-lt"/>
              <a:buAutoNum type="arabicPeriod"/>
            </a:pPr>
            <a:endParaRPr lang="de-DE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Bohnen und Bohnenkraut </a:t>
            </a:r>
            <a: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gegen schwarze Bohnenlaus, Duftstoffe des Krauts fördern Wachstum und Aroma der Bohnen</a:t>
            </a:r>
            <a:endParaRPr lang="de-DE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216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>
          <a:xfrm>
            <a:off x="1319409" y="548680"/>
            <a:ext cx="7406640" cy="1752600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de-DE" sz="2300" dirty="0"/>
          </a:p>
        </p:txBody>
      </p:sp>
      <p:sp>
        <p:nvSpPr>
          <p:cNvPr id="3" name="Textfeld 2"/>
          <p:cNvSpPr txBox="1"/>
          <p:nvPr/>
        </p:nvSpPr>
        <p:spPr>
          <a:xfrm>
            <a:off x="1187623" y="335484"/>
            <a:ext cx="7538425" cy="459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Fruchtfolge</a:t>
            </a:r>
          </a:p>
          <a:p>
            <a:pPr algn="ctr"/>
            <a:endParaRPr lang="de-DE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Vorfrucht hat Wirkung auf den Boden (Gefüge, Mineralstoffhaushalt, Wasserhaushalt)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Bedingt somit Prädisposition der Nachfrucht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Vorfrucht und Nachfrucht aus der gleichen Familie vermeiden, fördert Schädlingsbefall</a:t>
            </a:r>
            <a:endParaRPr lang="de-DE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216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>
          <a:xfrm>
            <a:off x="1319409" y="548680"/>
            <a:ext cx="7406640" cy="1752600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de-DE" sz="2300" dirty="0"/>
          </a:p>
        </p:txBody>
      </p:sp>
      <p:sp>
        <p:nvSpPr>
          <p:cNvPr id="3" name="Textfeld 2"/>
          <p:cNvSpPr txBox="1"/>
          <p:nvPr/>
        </p:nvSpPr>
        <p:spPr>
          <a:xfrm>
            <a:off x="1187623" y="335484"/>
            <a:ext cx="753842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de-DE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fug-verlag.de/fug/bilder/00001749B13467621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52" y="331368"/>
            <a:ext cx="8116976" cy="581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971600" y="6381328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http://www.fug-verlag.de/fug/bilder/00001749B1346762152.jpg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929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>
          <a:xfrm>
            <a:off x="1319409" y="548680"/>
            <a:ext cx="7406640" cy="1752600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de-DE" sz="2300" dirty="0"/>
          </a:p>
        </p:txBody>
      </p:sp>
      <p:sp>
        <p:nvSpPr>
          <p:cNvPr id="3" name="Textfeld 2"/>
          <p:cNvSpPr txBox="1"/>
          <p:nvPr/>
        </p:nvSpPr>
        <p:spPr>
          <a:xfrm>
            <a:off x="3203848" y="2924944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Arbeitsschutz</a:t>
            </a:r>
            <a:endParaRPr lang="de-DE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734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7406640" cy="6336704"/>
          </a:xfrm>
        </p:spPr>
        <p:txBody>
          <a:bodyPr>
            <a:normAutofit fontScale="92500"/>
          </a:bodyPr>
          <a:lstStyle/>
          <a:p>
            <a:r>
              <a:rPr lang="de-DE" sz="2300" dirty="0" smtClean="0"/>
              <a:t>Harke: immer mit den Zinken nach unten hinlegen oder stellen!</a:t>
            </a:r>
          </a:p>
          <a:p>
            <a:endParaRPr lang="de-DE" sz="2300" dirty="0" smtClean="0"/>
          </a:p>
          <a:p>
            <a:r>
              <a:rPr lang="de-DE" sz="2300" dirty="0" smtClean="0"/>
              <a:t>Grubber: immer mit den Zinken nach unten hinlegen oder stellen!</a:t>
            </a:r>
          </a:p>
          <a:p>
            <a:endParaRPr lang="de-DE" sz="2300" dirty="0" smtClean="0"/>
          </a:p>
          <a:p>
            <a:r>
              <a:rPr lang="de-DE" sz="2300" dirty="0" smtClean="0"/>
              <a:t>Reihenzieher: die Zacken nach unten legen bzw. zur Wand stellen</a:t>
            </a:r>
          </a:p>
          <a:p>
            <a:endParaRPr lang="de-DE" sz="2300" dirty="0"/>
          </a:p>
          <a:p>
            <a:r>
              <a:rPr lang="de-DE" sz="2300" dirty="0" smtClean="0"/>
              <a:t>SONNENSCHUTZ: bitte im Hochsommer darauf achten, dass die Kinder einen geeigneten Kopfbedeckung tragen / eingecremt sind</a:t>
            </a:r>
          </a:p>
          <a:p>
            <a:endParaRPr lang="de-DE" sz="2300" dirty="0" smtClean="0"/>
          </a:p>
          <a:p>
            <a:endParaRPr lang="de-DE" sz="2300" dirty="0"/>
          </a:p>
          <a:p>
            <a:endParaRPr lang="de-DE" sz="2300" dirty="0" smtClean="0"/>
          </a:p>
          <a:p>
            <a:r>
              <a:rPr lang="de-DE" sz="2300" dirty="0" smtClean="0"/>
              <a:t>Genügend trinken: bei der </a:t>
            </a:r>
            <a:r>
              <a:rPr lang="de-DE" sz="2300" dirty="0" err="1" smtClean="0"/>
              <a:t>Beetarbeit</a:t>
            </a:r>
            <a:r>
              <a:rPr lang="de-DE" sz="2300" dirty="0" smtClean="0"/>
              <a:t> im Sommer, immer Trinkflaschen dabei haben</a:t>
            </a:r>
          </a:p>
          <a:p>
            <a:endParaRPr lang="de-DE" sz="2300" dirty="0"/>
          </a:p>
          <a:p>
            <a:r>
              <a:rPr lang="de-DE" sz="2300" dirty="0" smtClean="0"/>
              <a:t>Tetanusimpfung: Ist die Impfung aktuell?</a:t>
            </a:r>
            <a:endParaRPr lang="de-DE" sz="23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9000"/>
            <a:ext cx="1295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480" y="3641577"/>
            <a:ext cx="1126430" cy="64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29000"/>
            <a:ext cx="1802507" cy="90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663433"/>
            <a:ext cx="11906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100" y="4581128"/>
            <a:ext cx="1605609" cy="160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53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9632" y="2492896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de-DE" dirty="0" smtClean="0"/>
              <a:t>Gartenarbeitsschulen in Berlin – Beratung für Ihren Schulgarten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553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548680"/>
            <a:ext cx="7406640" cy="4488904"/>
          </a:xfrm>
        </p:spPr>
        <p:txBody>
          <a:bodyPr>
            <a:normAutofit/>
          </a:bodyPr>
          <a:lstStyle/>
          <a:p>
            <a:pPr marL="484632" indent="-45720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</a:endParaRPr>
          </a:p>
          <a:p>
            <a:pPr marL="484632" indent="-457200">
              <a:buFont typeface="Arial" panose="020B0604020202020204" pitchFamily="34" charset="0"/>
              <a:buChar char="•"/>
            </a:pPr>
            <a:endParaRPr lang="de-DE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0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53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9632" y="1844824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/>
              <a:t>Vielen Dank für Ihre Aufmerksamkeit und viel Spaß bei der Gartenarbeit</a:t>
            </a:r>
            <a:endParaRPr lang="de-D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56992"/>
            <a:ext cx="4032448" cy="26834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53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9632" y="0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de-DE" dirty="0" smtClean="0"/>
              <a:t>Quellen	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1628800"/>
            <a:ext cx="7406640" cy="3552800"/>
          </a:xfrm>
        </p:spPr>
        <p:txBody>
          <a:bodyPr>
            <a:normAutofit fontScale="85000" lnSpcReduction="20000"/>
          </a:bodyPr>
          <a:lstStyle/>
          <a:p>
            <a:pPr marL="484632" indent="-457200">
              <a:buFont typeface="Arial" panose="020B0604020202020204" pitchFamily="34" charset="0"/>
              <a:buChar char="•"/>
            </a:pPr>
            <a:r>
              <a:rPr lang="de-DE" sz="1400" dirty="0" smtClean="0"/>
              <a:t>nachhaltigleben.de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de-DE" sz="1400" dirty="0" smtClean="0"/>
              <a:t>sweethome-online.de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de-DE" sz="1400" dirty="0" smtClean="0"/>
              <a:t>duden.de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de-DE" sz="1400" dirty="0" smtClean="0"/>
              <a:t>grube.de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de-DE" sz="1400" dirty="0" smtClean="0"/>
              <a:t>ingadi.de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de-DE" sz="1400" dirty="0" smtClean="0"/>
              <a:t>sonneck.com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de-DE" sz="1400" dirty="0" smtClean="0"/>
              <a:t>kard.pl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de-DE" sz="1400" dirty="0" smtClean="0"/>
              <a:t>tradeindia.com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de-DE" sz="1400" dirty="0" smtClean="0"/>
              <a:t>canoo.net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de-DE" sz="1400" dirty="0" smtClean="0"/>
              <a:t>rasenpflege.org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de-DE" sz="1400" dirty="0" smtClean="0"/>
              <a:t>mercateo.com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de-DE" sz="1400" dirty="0" smtClean="0"/>
              <a:t>palmenblog.pa.funpic.de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de-DE" sz="1400" dirty="0" smtClean="0"/>
              <a:t>wand-und-beet.de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de-DE" sz="1400" dirty="0" smtClean="0"/>
              <a:t>yatego.com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de-DE" sz="1400" dirty="0" smtClean="0"/>
              <a:t>growi.de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de-DE" sz="1400" dirty="0"/>
              <a:t>http://pixabay.com</a:t>
            </a:r>
            <a:endParaRPr lang="de-DE" sz="1400" dirty="0" smtClean="0"/>
          </a:p>
          <a:p>
            <a:pPr marL="484632" indent="-457200">
              <a:buFont typeface="Arial" panose="020B0604020202020204" pitchFamily="34" charset="0"/>
              <a:buChar char="•"/>
            </a:pPr>
            <a:endParaRPr lang="de-DE" sz="1500" dirty="0" smtClean="0"/>
          </a:p>
          <a:p>
            <a:pPr marL="484632" indent="-45720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484632" indent="-45720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402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87624" y="2852936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400" dirty="0" smtClean="0"/>
              <a:t/>
            </a:r>
            <a:br>
              <a:rPr lang="de-DE" sz="4400" dirty="0" smtClean="0"/>
            </a:br>
            <a:r>
              <a:rPr lang="de-DE" sz="4400" dirty="0"/>
              <a:t/>
            </a:r>
            <a:br>
              <a:rPr lang="de-DE" sz="4400" dirty="0"/>
            </a:br>
            <a:r>
              <a:rPr lang="de-DE" sz="4400" dirty="0" smtClean="0"/>
              <a:t/>
            </a:r>
            <a:br>
              <a:rPr lang="de-DE" sz="4400" dirty="0" smtClean="0"/>
            </a:br>
            <a:r>
              <a:rPr lang="de-DE" sz="4400" dirty="0" smtClean="0"/>
              <a:t>Vorstellung unterschiedlicher </a:t>
            </a:r>
            <a:r>
              <a:rPr lang="de-DE" sz="4400" dirty="0" smtClean="0"/>
              <a:t>Gartengeräte</a:t>
            </a:r>
            <a:r>
              <a:rPr lang="de-DE" sz="4400" dirty="0"/>
              <a:t/>
            </a:r>
            <a:br>
              <a:rPr lang="de-DE" sz="4400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402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>
          <a:xfrm>
            <a:off x="1006263" y="548680"/>
            <a:ext cx="7406640" cy="1752600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sz="23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de-DE" sz="23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Beetschnur</a:t>
            </a:r>
            <a:endParaRPr lang="de-DE" sz="23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sz="23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652" y="440420"/>
            <a:ext cx="1740423" cy="226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652" y="3052192"/>
            <a:ext cx="201622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371" y="5229200"/>
            <a:ext cx="2232248" cy="1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016251" y="1196752"/>
            <a:ext cx="3681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Abstecken von Flächen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Hilfsmittel zum geraden Pflanzen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kann einfach selbst gebastelt</a:t>
            </a:r>
          </a:p>
          <a:p>
            <a:r>
              <a:rPr lang="de-DE" dirty="0"/>
              <a:t> </a:t>
            </a:r>
            <a:r>
              <a:rPr lang="de-DE" dirty="0" smtClean="0"/>
              <a:t>    werden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006262" y="2708920"/>
            <a:ext cx="4044679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3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Messgerät</a:t>
            </a:r>
          </a:p>
          <a:p>
            <a:pPr marL="457200" indent="-457200">
              <a:buAutoNum type="arabicPeriod" startAt="2"/>
            </a:pPr>
            <a:endParaRPr lang="de-DE" sz="23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Einmessen von Flächen in Länge und Breite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z.B. Gliedermaßstab (Zollstock), Messlatte, Bandmaß</a:t>
            </a:r>
          </a:p>
          <a:p>
            <a:endParaRPr lang="de-D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457200" indent="-457200">
              <a:buAutoNum type="arabicPeriod" startAt="2"/>
            </a:pPr>
            <a:endParaRPr lang="de-DE" sz="23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endParaRPr lang="de-DE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006263" y="4941168"/>
            <a:ext cx="551606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3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Hammer</a:t>
            </a:r>
            <a:endParaRPr lang="de-DE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Einschlagen von Gegenständen wie Pflöcken, </a:t>
            </a:r>
            <a:r>
              <a:rPr lang="de-DE" dirty="0" smtClean="0"/>
              <a:t>Nägeln, </a:t>
            </a:r>
            <a:r>
              <a:rPr lang="de-DE" dirty="0" err="1" smtClean="0"/>
              <a:t>Beetschnurpflöcken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Verschiedene Ausführungen für verschiedene Arbeiten, z.B. Fäustel, Maurerhammer, Zimmermannshammer</a:t>
            </a:r>
          </a:p>
          <a:p>
            <a:endParaRPr lang="de-DE" sz="23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236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>
          <a:xfrm>
            <a:off x="1006263" y="548680"/>
            <a:ext cx="7406640" cy="1752600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sz="23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Spaten</a:t>
            </a:r>
          </a:p>
          <a:p>
            <a:endParaRPr lang="de-DE" sz="23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030105" y="1196751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Umgraben von verdichtetem Boden, Anfertigung von großen Pflanzlöchern </a:t>
            </a:r>
            <a:r>
              <a:rPr lang="de-DE" dirty="0" smtClean="0">
                <a:sym typeface="Wingdings" panose="05000000000000000000" pitchFamily="2" charset="2"/>
              </a:rPr>
              <a:t></a:t>
            </a:r>
            <a:r>
              <a:rPr lang="de-DE" dirty="0" err="1" smtClean="0">
                <a:sym typeface="Wingdings" panose="05000000000000000000" pitchFamily="2" charset="2"/>
              </a:rPr>
              <a:t>Gießring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Gerades Blatt mit oben liegender  Auftrittsfläche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996632" y="2780928"/>
            <a:ext cx="4044679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3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Schippe/Schaufel</a:t>
            </a:r>
          </a:p>
          <a:p>
            <a:pPr marL="457200" indent="-457200">
              <a:buAutoNum type="arabicPeriod" startAt="2"/>
            </a:pPr>
            <a:endParaRPr lang="de-DE" sz="23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Erdarbeiten, Bodenbewegung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Kein gerades Blatt wie beim Spaten, sondern gekrümmt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 smtClean="0"/>
          </a:p>
          <a:p>
            <a:endParaRPr lang="de-DE" sz="23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endParaRPr lang="de-DE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996632" y="4653136"/>
            <a:ext cx="55160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3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Pflanzkelle/-schippe</a:t>
            </a:r>
            <a:endParaRPr lang="de-DE" sz="2300" dirty="0" smtClean="0"/>
          </a:p>
          <a:p>
            <a:endParaRPr lang="de-DE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Pflanzarbeiten für Pflanzen mit kleinem Ballen, z.B. Balkonpflanzen in kleinen Topfgrößen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700" y="280888"/>
            <a:ext cx="1522682" cy="228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653162"/>
            <a:ext cx="2328009" cy="174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583" y="2665623"/>
            <a:ext cx="1760959" cy="1760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32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>
          <a:xfrm>
            <a:off x="899592" y="548680"/>
            <a:ext cx="7406640" cy="1752600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sz="23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de-DE" sz="23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Grabegabel</a:t>
            </a:r>
            <a:endParaRPr lang="de-DE" sz="23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006263" y="1101814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Umgraben von sehr verdichtetem Boden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Ähnlich dem Spaten, mit 4 Zinken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006262" y="1836980"/>
            <a:ext cx="4044679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3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de-DE" sz="23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Mistgabel</a:t>
            </a:r>
          </a:p>
          <a:p>
            <a:endParaRPr lang="de-DE" sz="23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Schichten von Mist oder Kompost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4 oder 5 Zinken, leichte Krümmung</a:t>
            </a:r>
          </a:p>
          <a:p>
            <a:endParaRPr lang="de-DE" sz="23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endParaRPr lang="de-DE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996632" y="3429000"/>
            <a:ext cx="5516068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3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Kartoffelgabel</a:t>
            </a:r>
            <a:endParaRPr lang="de-DE" sz="2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Kartoffelernte, Heben der Früchte aus dem Boden, ohne sie zu verletzen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9 Zinken mit abgerundeten Spitzen, gekrümmt, um Früchte auf der Gabelfläche zu halten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Steingabel: 9 Zinken, nicht abgerundet</a:t>
            </a:r>
            <a:endParaRPr lang="de-DE" dirty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2050" name="Picture 2" descr="http://www.baywa-baumarkt.de/out/pictures/generated/product/1/665_665_75/383009_plantiflor_grabegabel_a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399" y="415330"/>
            <a:ext cx="3154131" cy="2365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http://media.hertie.de/images/out218/freu/freund-victoria_dunggabel_mit_stiel_31x23cm_4_zink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064" y="2060848"/>
            <a:ext cx="1852582" cy="185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detail" descr="Kartoffelgabel mit Federdül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99138"/>
            <a:ext cx="2381250" cy="2381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00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>
          <a:xfrm>
            <a:off x="899592" y="548680"/>
            <a:ext cx="7406640" cy="1752600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sz="23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</a:t>
            </a:r>
            <a:r>
              <a:rPr lang="de-DE" sz="23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Planumsharke</a:t>
            </a:r>
            <a:r>
              <a:rPr lang="de-DE" sz="23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aus Holz oder Metall (</a:t>
            </a:r>
            <a:r>
              <a:rPr lang="de-DE" sz="23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de-DE" sz="23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lu)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006262" y="1101814"/>
            <a:ext cx="47898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Planieren von Boden, Ausharken von Wildkraut und Steinen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Gerader Steg mit (im 90° Winkel) abstehenden Zinken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1006262" y="2287836"/>
            <a:ext cx="439248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3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Eisenharke</a:t>
            </a:r>
            <a:endParaRPr lang="de-DE" dirty="0" smtClean="0"/>
          </a:p>
          <a:p>
            <a:endParaRPr lang="de-DE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Steg und Zinken aus „einem Guss“, Zinken mit leichter Krümmung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Ausharken von Wildkraut und Steinen, </a:t>
            </a:r>
            <a:r>
              <a:rPr lang="de-DE" dirty="0" err="1" smtClean="0"/>
              <a:t>Anhäufeln</a:t>
            </a:r>
            <a:r>
              <a:rPr lang="de-DE" dirty="0" smtClean="0"/>
              <a:t> von Kartoffeln</a:t>
            </a:r>
          </a:p>
          <a:p>
            <a:endParaRPr lang="de-DE" sz="23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sz="2300" dirty="0" smtClean="0"/>
          </a:p>
          <a:p>
            <a:endParaRPr lang="de-DE" sz="23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sz="23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endParaRPr lang="de-DE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990952" y="4225757"/>
            <a:ext cx="5516068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3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 Fächerbesen</a:t>
            </a:r>
            <a:endParaRPr lang="de-DE" sz="2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Fächerförmig angeordnete, flexible Zinken aus Metall oder Plastik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Zusammenharken / -kratzen von Laub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Leichtes „Ausfächern“ von kleinerem Wildkraut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417" y="218827"/>
            <a:ext cx="238125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614" y="1700809"/>
            <a:ext cx="1680274" cy="107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encosystem.com/foto/velke/1600_hrab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2793449"/>
            <a:ext cx="2900033" cy="152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2eb854b1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94073">
            <a:off x="7008658" y="4378918"/>
            <a:ext cx="1305036" cy="23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20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>
          <a:xfrm>
            <a:off x="899592" y="548680"/>
            <a:ext cx="7406640" cy="1752600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sz="23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 Grubber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006262" y="1101814"/>
            <a:ext cx="47898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Auflockern von verdichtetem </a:t>
            </a:r>
            <a:r>
              <a:rPr lang="de-DE" dirty="0"/>
              <a:t>B</a:t>
            </a:r>
            <a:r>
              <a:rPr lang="de-DE" dirty="0" smtClean="0"/>
              <a:t>oden, Zerstörung der Kapillarstruktur zur besseren Wasseraufnahme des Bodens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3 Zinken mit starker Krümmung, vorne spitz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1006262" y="2363394"/>
            <a:ext cx="551606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3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 </a:t>
            </a:r>
            <a:r>
              <a:rPr lang="de-DE" sz="23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Hacke</a:t>
            </a:r>
            <a:endParaRPr lang="de-DE" sz="2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Oberflächliches (Ab-)hacken von Wildkräutern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Flaches Blatt mit geschliffener Kante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43090"/>
            <a:ext cx="1591444" cy="105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img.tradeindia.com/fp/1/001/069/8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682" y="1244780"/>
            <a:ext cx="1408931" cy="13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006262" y="4041844"/>
            <a:ext cx="4044679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3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 </a:t>
            </a:r>
            <a:r>
              <a:rPr lang="de-DE" sz="23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Kartoffelhacke</a:t>
            </a:r>
          </a:p>
          <a:p>
            <a:endParaRPr lang="de-DE" sz="23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Auflockerung der „</a:t>
            </a:r>
            <a:r>
              <a:rPr lang="de-DE" dirty="0" err="1" smtClean="0"/>
              <a:t>Anhäufelung</a:t>
            </a:r>
            <a:r>
              <a:rPr lang="de-DE" dirty="0" smtClean="0"/>
              <a:t>“ über den Kartoffeln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4 Zinken im rechten </a:t>
            </a:r>
            <a:r>
              <a:rPr lang="de-DE" dirty="0"/>
              <a:t>W</a:t>
            </a:r>
            <a:r>
              <a:rPr lang="de-DE" dirty="0" smtClean="0"/>
              <a:t>inkel gestellt</a:t>
            </a:r>
          </a:p>
          <a:p>
            <a:endParaRPr lang="de-DE" sz="23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endParaRPr lang="de-DE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lightboxImage" descr="2010sb_hacke_1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864" y="2907830"/>
            <a:ext cx="2692896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http://www.shw-fr.de/bilder/produkte/hacken/kartoffelhacke_4_zink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84712"/>
            <a:ext cx="26289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20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>
          <a:xfrm>
            <a:off x="899592" y="548680"/>
            <a:ext cx="7406640" cy="1752600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sz="23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16. Eimer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006262" y="1101814"/>
            <a:ext cx="4789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Transport von Gütern oder Lagerung dieser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Gefäß mit Henkel, aus Plastik, Metall oder Holz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006262" y="4221088"/>
            <a:ext cx="4044679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3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18. Gießkanne</a:t>
            </a:r>
            <a:endParaRPr lang="de-DE" sz="23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Transport von Wasser, Gießen von Aussaaten und Pflanzen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Gefäß mit Henkel, </a:t>
            </a:r>
            <a:r>
              <a:rPr lang="de-DE" dirty="0" err="1" smtClean="0"/>
              <a:t>Gießhals</a:t>
            </a:r>
            <a:r>
              <a:rPr lang="de-DE" dirty="0" smtClean="0"/>
              <a:t> und ggf. Tülle</a:t>
            </a:r>
          </a:p>
          <a:p>
            <a:endParaRPr lang="de-DE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06262" y="2112819"/>
            <a:ext cx="4357826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3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17. </a:t>
            </a:r>
            <a:r>
              <a:rPr lang="de-DE" sz="23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Reihenzieher</a:t>
            </a:r>
            <a:endParaRPr lang="de-DE" sz="23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Ziehen von Reihen (Furchen) in verschiedenen Abständen für Aussaaten oder Pflanzungen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Horizontaler Steg mit verstellbarem Stiel und verstellbaren Scharen</a:t>
            </a:r>
          </a:p>
          <a:p>
            <a:endParaRPr lang="de-DE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049757"/>
            <a:ext cx="1952780" cy="131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332" y="2420888"/>
            <a:ext cx="3463266" cy="23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311" y="545852"/>
            <a:ext cx="1482033" cy="161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45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yad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Nya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Nyad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956</Words>
  <Application>Microsoft Office PowerPoint</Application>
  <PresentationFormat>Bildschirmpräsentation (4:3)</PresentationFormat>
  <Paragraphs>214</Paragraphs>
  <Slides>29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0" baseType="lpstr">
      <vt:lpstr>Nyad</vt:lpstr>
      <vt:lpstr>Nicht alles ist ein Spaten – Geräte, Werkzeuge und Hilfsmittel im Garten</vt:lpstr>
      <vt:lpstr>Gliederung</vt:lpstr>
      <vt:lpstr>   Vorstellung unterschiedlicher Gartengeräte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  Verwendung ausgewählter Gartengeräte bei der Anlage eines Gemüsebeetes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Gartenarbeitsschulen in Berlin – Beratung für Ihren Schulgarten</vt:lpstr>
      <vt:lpstr>PowerPoint-Präsentation</vt:lpstr>
      <vt:lpstr>Vielen Dank für Ihre Aufmerksamkeit und viel Spaß bei der Gartenarbeit</vt:lpstr>
      <vt:lpstr>Quellen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pc1a</dc:creator>
  <cp:lastModifiedBy>AHGASN</cp:lastModifiedBy>
  <cp:revision>56</cp:revision>
  <dcterms:created xsi:type="dcterms:W3CDTF">2014-04-30T06:04:12Z</dcterms:created>
  <dcterms:modified xsi:type="dcterms:W3CDTF">2014-05-10T19:47:29Z</dcterms:modified>
</cp:coreProperties>
</file>